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Layouts/slideLayout19.xml" ContentType="application/vnd.openxmlformats-officedocument.presentationml.slideLayout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5138" autoAdjust="0"/>
  </p:normalViewPr>
  <p:slideViewPr>
    <p:cSldViewPr snapToObjects="1">
      <p:cViewPr varScale="1">
        <p:scale>
          <a:sx n="104" d="100"/>
          <a:sy n="104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A978B73-BB03-E140-AA6E-BC94DB9C9565}" type="datetimeFigureOut">
              <a:rPr lang="en-US" smtClean="0"/>
              <a:pPr/>
              <a:t>10/20/10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5FC24E61-CF7D-2E41-8842-1D078EA9B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1" Type="http://schemas.openxmlformats.org/officeDocument/2006/relationships/video" Target="file://localhost/Users/katie/Downloads/IMG_1164.MOV" TargetMode="Externa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video" Target="file://localhost/Users/katie/Downloads/IMG_1163.MOV" TargetMode="External"/><Relationship Id="rId2" Type="http://schemas.openxmlformats.org/officeDocument/2006/relationships/video" Target="file://localhost/Users/katie/Music/iTunes/iTunes%20Music/Peaceful%20Music%20Orchestra/Peaceful%20Music%20-%20The%20Best%20Peaceful%20Music%20Collection%20for%20Relaxation,Meditation,Yoga%20and%20Tai%20Chi/33%20Before%20Sunset%20(Piano%20Music%20for%20Relaxation).m4a" TargetMode="Externa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video" Target="file://localhost/Users/katie/Music/iTunes/iTunes%20Music/Halloween/Thriller_%20Halloween%20Sound%20Effects/01%20Halloween%20Sounds.m4a" TargetMode="External"/><Relationship Id="rId2" Type="http://schemas.openxmlformats.org/officeDocument/2006/relationships/video" Target="file://localhost/Users/katie/Downloads/IMG_1168.MOV" TargetMode="Externa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7" Type="http://schemas.openxmlformats.org/officeDocument/2006/relationships/image" Target="../media/image13.png"/><Relationship Id="rId1" Type="http://schemas.openxmlformats.org/officeDocument/2006/relationships/video" Target="file://localhost/Users/katie/Downloads/IMG_1165.MOV" TargetMode="External"/><Relationship Id="rId2" Type="http://schemas.openxmlformats.org/officeDocument/2006/relationships/video" Target="file://localhost/Users/katie/Downloads/IMG_1166.MOV" TargetMode="External"/><Relationship Id="rId3" Type="http://schemas.openxmlformats.org/officeDocument/2006/relationships/video" Target="file://localhost/Users/katie/Music/iTunes/iTunes%20Music/Taylor%20Swift/Fearless/03%20Love%20Story.m4a" TargetMode="External"/><Relationship Id="rId6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133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Herculanum"/>
                <a:cs typeface="Herculanum"/>
              </a:rPr>
              <a:t>Mythological</a:t>
            </a:r>
            <a:r>
              <a:rPr lang="en-US" dirty="0">
                <a:latin typeface="Herculanum"/>
                <a:cs typeface="Herculanum"/>
              </a:rPr>
              <a:t/>
            </a:r>
            <a:br>
              <a:rPr lang="en-US" dirty="0">
                <a:latin typeface="Herculanum"/>
                <a:cs typeface="Herculanum"/>
              </a:rPr>
            </a:br>
            <a:r>
              <a:rPr lang="en-US" dirty="0" smtClean="0">
                <a:latin typeface="Herculanum"/>
                <a:cs typeface="Herculanum"/>
              </a:rPr>
              <a:t>Archetypal</a:t>
            </a:r>
            <a:br>
              <a:rPr lang="en-US" dirty="0" smtClean="0">
                <a:latin typeface="Herculanum"/>
                <a:cs typeface="Herculanum"/>
              </a:rPr>
            </a:br>
            <a:r>
              <a:rPr lang="en-US" dirty="0" smtClean="0">
                <a:latin typeface="Herculanum"/>
                <a:cs typeface="Herculanum"/>
              </a:rPr>
              <a:t>Symbolic Approach</a:t>
            </a:r>
            <a:endParaRPr lang="en-US" dirty="0">
              <a:latin typeface="Herculanum"/>
              <a:cs typeface="Herculan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6096000"/>
            <a:ext cx="6477000" cy="7217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Herculanum"/>
                <a:cs typeface="Herculanum"/>
              </a:rPr>
              <a:t>By Katie, Marissa, and Meredith</a:t>
            </a:r>
            <a:endParaRPr lang="en-US" sz="2800" dirty="0">
              <a:latin typeface="Herculanum"/>
              <a:cs typeface="Herculan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9800" y="3810000"/>
            <a:ext cx="48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Collective Unconsciousness</a:t>
            </a:r>
          </a:p>
          <a:p>
            <a:r>
              <a:rPr lang="en-US" dirty="0" smtClean="0"/>
              <a:t>	- Carl Jung, Swiss Psychiatrist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SERPANT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good</a:t>
            </a:r>
          </a:p>
          <a:p>
            <a:r>
              <a:rPr lang="en-US" dirty="0" smtClean="0"/>
              <a:t>2) A blue sky</a:t>
            </a:r>
          </a:p>
          <a:p>
            <a:r>
              <a:rPr lang="en-US" dirty="0" smtClean="0"/>
              <a:t>3) EVIL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514600"/>
            <a:ext cx="2781681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Garden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1) fertility/reproduction</a:t>
            </a:r>
          </a:p>
          <a:p>
            <a:r>
              <a:rPr lang="en-US" sz="3200" b="1" dirty="0" smtClean="0"/>
              <a:t>2) flowers</a:t>
            </a:r>
          </a:p>
          <a:p>
            <a:r>
              <a:rPr lang="en-US" sz="3200" b="1" dirty="0" smtClean="0"/>
              <a:t>3) valentines day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Positivity </a:t>
            </a:r>
          </a:p>
          <a:p>
            <a:r>
              <a:rPr lang="en-US" dirty="0" smtClean="0"/>
              <a:t>2) Blood</a:t>
            </a:r>
          </a:p>
          <a:p>
            <a:r>
              <a:rPr lang="en-US" dirty="0" smtClean="0"/>
              <a:t>3) Purity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590800"/>
            <a:ext cx="2159000" cy="2687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9600" y="228600"/>
            <a:ext cx="6856413" cy="6354762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Geometry </a:t>
            </a:r>
          </a:p>
          <a:p>
            <a:r>
              <a:rPr lang="en-US" dirty="0" smtClean="0"/>
              <a:t>2) kindergarten </a:t>
            </a:r>
          </a:p>
          <a:p>
            <a:r>
              <a:rPr lang="en-US" dirty="0" smtClean="0"/>
              <a:t>3) Community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racked"/>
                <a:cs typeface="Cracked"/>
              </a:rPr>
              <a:t>Red</a:t>
            </a:r>
            <a:endParaRPr lang="en-US" dirty="0">
              <a:solidFill>
                <a:schemeClr val="bg1"/>
              </a:solidFill>
              <a:latin typeface="Cracked"/>
              <a:cs typeface="Crack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1) Beauty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2) Fireman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3) Death/ blood/anger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060" y="1735139"/>
            <a:ext cx="3573237" cy="3065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IMG_1164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371600"/>
            <a:ext cx="6248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make you feel?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IMG_1163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428654" y="1735138"/>
            <a:ext cx="2285105" cy="4056062"/>
          </a:xfrm>
        </p:spPr>
      </p:pic>
      <p:pic>
        <p:nvPicPr>
          <p:cNvPr id="5" name="33 Before Sunset (Piano Music for Relaxation).m4a">
            <a:hlinkClick r:id="" action="ppaction://media"/>
          </p:cNvPr>
          <p:cNvPicPr/>
          <p:nvPr>
            <a:quickTimeFile r:link="rId2"/>
          </p:nvPr>
        </p:nvPicPr>
        <p:blipFill>
          <a:blip r:embed="rId5"/>
          <a:stretch>
            <a:fillRect/>
          </a:stretch>
        </p:blipFill>
        <p:spPr>
          <a:xfrm>
            <a:off x="7620000" y="5791200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this one?</a:t>
            </a:r>
            <a:endParaRPr lang="en-US" dirty="0"/>
          </a:p>
        </p:txBody>
      </p:sp>
      <p:pic>
        <p:nvPicPr>
          <p:cNvPr id="5" name="01 Halloween Sounds.m4a">
            <a:hlinkClick r:id="" action="ppaction://media"/>
          </p:cNvPr>
          <p:cNvPicPr/>
          <p:nvPr>
            <a:quickTimeFile r:link="rId1"/>
          </p:nvPr>
        </p:nvPicPr>
        <p:blipFill>
          <a:blip r:embed="rId4"/>
          <a:stretch>
            <a:fillRect/>
          </a:stretch>
        </p:blipFill>
        <p:spPr>
          <a:xfrm>
            <a:off x="7848600" y="5943600"/>
            <a:ext cx="1524000" cy="698500"/>
          </a:xfrm>
          <a:prstGeom prst="rect">
            <a:avLst/>
          </a:prstGeom>
        </p:spPr>
      </p:pic>
      <p:pic>
        <p:nvPicPr>
          <p:cNvPr id="7" name="IMG_1168.MOV">
            <a:hlinkClick r:id="" action="ppaction://media"/>
          </p:cNvPr>
          <p:cNvPicPr/>
          <p:nvPr>
            <p:ph idx="1"/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3428654" y="1735138"/>
            <a:ext cx="2285105" cy="4056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these?</a:t>
            </a:r>
            <a:endParaRPr lang="en-US" dirty="0"/>
          </a:p>
        </p:txBody>
      </p:sp>
      <p:pic>
        <p:nvPicPr>
          <p:cNvPr id="4" name="IMG_1165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219200" y="1750219"/>
            <a:ext cx="2285105" cy="4056062"/>
          </a:xfrm>
        </p:spPr>
      </p:pic>
      <p:pic>
        <p:nvPicPr>
          <p:cNvPr id="5" name="IMG_1166.MOV">
            <a:hlinkClick r:id="" action="ppaction://media"/>
          </p:cNvPr>
          <p:cNvPicPr/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5867400" y="1416050"/>
            <a:ext cx="2661634" cy="4724400"/>
          </a:xfrm>
          <a:prstGeom prst="rect">
            <a:avLst/>
          </a:prstGeom>
        </p:spPr>
      </p:pic>
      <p:pic>
        <p:nvPicPr>
          <p:cNvPr id="6" name="03 Love Story.m4a">
            <a:hlinkClick r:id="" action="ppaction://media"/>
          </p:cNvPr>
          <p:cNvPicPr/>
          <p:nvPr>
            <a:quickTimeFile r:link="rId3"/>
          </p:nvPr>
        </p:nvPicPr>
        <p:blipFill>
          <a:blip r:embed="rId7"/>
          <a:stretch>
            <a:fillRect/>
          </a:stretch>
        </p:blipFill>
        <p:spPr>
          <a:xfrm>
            <a:off x="3810000" y="3079750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3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rculanum"/>
                <a:cs typeface="Herculanum"/>
              </a:rPr>
              <a:t>Mythological</a:t>
            </a:r>
            <a:endParaRPr lang="en-US" dirty="0">
              <a:latin typeface="Herculanum"/>
              <a:cs typeface="Herculan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 collections of symbols, images, characters, that evokes the same response in everyone</a:t>
            </a:r>
          </a:p>
          <a:p>
            <a:r>
              <a:rPr lang="en-US" dirty="0" smtClean="0"/>
              <a:t>Source of literature’s power</a:t>
            </a:r>
          </a:p>
          <a:p>
            <a:r>
              <a:rPr lang="en-US" dirty="0" smtClean="0"/>
              <a:t>Overall response due to the widely known stories passed down</a:t>
            </a:r>
          </a:p>
          <a:p>
            <a:r>
              <a:rPr lang="en-US" dirty="0" smtClean="0"/>
              <a:t>Originals: God, Bible, Greek Gods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dirty="0" smtClean="0">
                <a:latin typeface="Herculanum"/>
                <a:cs typeface="Herculanum"/>
              </a:rPr>
              <a:t>Archetypal</a:t>
            </a:r>
            <a:endParaRPr lang="en-US" dirty="0">
              <a:latin typeface="Herculanum"/>
              <a:cs typeface="Herculan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original mold and model of a character</a:t>
            </a:r>
          </a:p>
          <a:p>
            <a:r>
              <a:rPr lang="en-US" dirty="0" smtClean="0"/>
              <a:t>Hero/ Warrior – Quest in which experiences a transformation </a:t>
            </a:r>
          </a:p>
          <a:p>
            <a:r>
              <a:rPr lang="en-US" dirty="0" smtClean="0"/>
              <a:t>Good/Bad Mother </a:t>
            </a:r>
          </a:p>
          <a:p>
            <a:r>
              <a:rPr lang="en-US" dirty="0" smtClean="0"/>
              <a:t>Romeo &amp; Juliet  - star crossed lovers </a:t>
            </a:r>
          </a:p>
          <a:p>
            <a:r>
              <a:rPr lang="en-US" dirty="0" smtClean="0"/>
              <a:t>King – Sparks the ideas </a:t>
            </a:r>
          </a:p>
          <a:p>
            <a:r>
              <a:rPr lang="en-US" dirty="0" smtClean="0"/>
              <a:t>Child – innocence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rculanum"/>
                <a:cs typeface="Herculanum"/>
              </a:rPr>
              <a:t>Symbolic</a:t>
            </a:r>
            <a:endParaRPr lang="en-US" dirty="0">
              <a:latin typeface="Herculanum"/>
              <a:cs typeface="Herculan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Mental representations that possess meaning for mental objects</a:t>
            </a:r>
          </a:p>
          <a:p>
            <a:r>
              <a:rPr lang="en-US" dirty="0" smtClean="0"/>
              <a:t>Found in language, reasoning, and visions</a:t>
            </a:r>
          </a:p>
          <a:p>
            <a:r>
              <a:rPr lang="en-US" dirty="0" smtClean="0"/>
              <a:t>Examples: Serpent, Garden, Angel, Circle, 7, Red, Black, Light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Advantages/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Advantages: Provides a universalistic view point to literature.</a:t>
            </a:r>
          </a:p>
          <a:p>
            <a:r>
              <a:rPr lang="en-US" dirty="0" smtClean="0"/>
              <a:t>Disadvantages: May force the readers to be bias.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5287962"/>
          </a:xfrm>
        </p:spPr>
        <p:txBody>
          <a:bodyPr/>
          <a:lstStyle/>
          <a:p>
            <a:r>
              <a:rPr lang="en-US" dirty="0" smtClean="0"/>
              <a:t>QUESTIONAIRE!!!!!!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830</TotalTime>
  <Words>240</Words>
  <Application>Microsoft Macintosh PowerPoint</Application>
  <PresentationFormat>On-screen Show (4:3)</PresentationFormat>
  <Paragraphs>47</Paragraphs>
  <Slides>15</Slides>
  <Notes>0</Notes>
  <HiddenSlides>0</HiddenSlides>
  <MMClips>8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Inkwell</vt:lpstr>
      <vt:lpstr>Mythological Archetypal Symbolic Approach</vt:lpstr>
      <vt:lpstr>How does this make you feel? </vt:lpstr>
      <vt:lpstr>What about this one?</vt:lpstr>
      <vt:lpstr>What about these?</vt:lpstr>
      <vt:lpstr>Mythological</vt:lpstr>
      <vt:lpstr>Archetypal</vt:lpstr>
      <vt:lpstr>Symbolic</vt:lpstr>
      <vt:lpstr>Advantages/ Disadvantages</vt:lpstr>
      <vt:lpstr>QUESTIONAIRE!!!!!!</vt:lpstr>
      <vt:lpstr>SERPANT</vt:lpstr>
      <vt:lpstr>Garden</vt:lpstr>
      <vt:lpstr>Angel</vt:lpstr>
      <vt:lpstr>Circle</vt:lpstr>
      <vt:lpstr>Red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Mythological Archetypal Symbolic Approach</dc:title>
  <dc:creator>john frese</dc:creator>
  <cp:lastModifiedBy>john frese</cp:lastModifiedBy>
  <cp:revision>5</cp:revision>
  <dcterms:created xsi:type="dcterms:W3CDTF">2010-10-20T15:00:53Z</dcterms:created>
  <dcterms:modified xsi:type="dcterms:W3CDTF">2010-10-21T01:58:27Z</dcterms:modified>
</cp:coreProperties>
</file>